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2"/>
  </p:notesMasterIdLst>
  <p:sldIdLst>
    <p:sldId id="256" r:id="rId2"/>
    <p:sldId id="286" r:id="rId3"/>
    <p:sldId id="287" r:id="rId4"/>
    <p:sldId id="288" r:id="rId5"/>
    <p:sldId id="260" r:id="rId6"/>
    <p:sldId id="289" r:id="rId7"/>
    <p:sldId id="284" r:id="rId8"/>
    <p:sldId id="258" r:id="rId9"/>
    <p:sldId id="261" r:id="rId10"/>
    <p:sldId id="263" r:id="rId11"/>
    <p:sldId id="268" r:id="rId12"/>
    <p:sldId id="285" r:id="rId13"/>
    <p:sldId id="270" r:id="rId14"/>
    <p:sldId id="262" r:id="rId15"/>
    <p:sldId id="278" r:id="rId16"/>
    <p:sldId id="281" r:id="rId17"/>
    <p:sldId id="282" r:id="rId18"/>
    <p:sldId id="283" r:id="rId19"/>
    <p:sldId id="275"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er, Richard J" initials="MRJ" lastIdx="1" clrIdx="0">
    <p:extLst>
      <p:ext uri="{19B8F6BF-5375-455C-9EA6-DF929625EA0E}">
        <p15:presenceInfo xmlns:p15="http://schemas.microsoft.com/office/powerpoint/2012/main" userId="S::r984m809@home.ku.edu::260e68fb-aeed-4726-bca9-64c6ff8fb8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85668"/>
  </p:normalViewPr>
  <p:slideViewPr>
    <p:cSldViewPr snapToGrid="0" snapToObjects="1">
      <p:cViewPr varScale="1">
        <p:scale>
          <a:sx n="91" d="100"/>
          <a:sy n="91" d="100"/>
        </p:scale>
        <p:origin x="1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2289-1C32-8146-8689-B8412D73ACDE}"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9B7BE-120B-2F48-BE7D-AE6ED99337EE}" type="slidenum">
              <a:rPr lang="en-US" smtClean="0"/>
              <a:t>‹#›</a:t>
            </a:fld>
            <a:endParaRPr lang="en-US"/>
          </a:p>
        </p:txBody>
      </p:sp>
    </p:spTree>
    <p:extLst>
      <p:ext uri="{BB962C8B-B14F-4D97-AF65-F5344CB8AC3E}">
        <p14:creationId xmlns:p14="http://schemas.microsoft.com/office/powerpoint/2010/main" val="72400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Richard Moser</a:t>
            </a:r>
          </a:p>
          <a:p>
            <a:r>
              <a:rPr lang="en-US" dirty="0"/>
              <a:t>Working with</a:t>
            </a:r>
          </a:p>
          <a:p>
            <a:r>
              <a:rPr lang="en-US" dirty="0"/>
              <a:t>Dr. Dave Besson at KU</a:t>
            </a:r>
          </a:p>
          <a:p>
            <a:r>
              <a:rPr lang="en-US" dirty="0"/>
              <a:t>Dr. Dave Seckel at the University of Delaware for the last 6 weeks at the first year of the </a:t>
            </a:r>
            <a:r>
              <a:rPr lang="en-US" dirty="0" err="1"/>
              <a:t>IceCube</a:t>
            </a:r>
            <a:r>
              <a:rPr lang="en-US" dirty="0"/>
              <a:t> summer program</a:t>
            </a:r>
          </a:p>
        </p:txBody>
      </p:sp>
      <p:sp>
        <p:nvSpPr>
          <p:cNvPr id="4" name="Slide Number Placeholder 3"/>
          <p:cNvSpPr>
            <a:spLocks noGrp="1"/>
          </p:cNvSpPr>
          <p:nvPr>
            <p:ph type="sldNum" sz="quarter" idx="5"/>
          </p:nvPr>
        </p:nvSpPr>
        <p:spPr/>
        <p:txBody>
          <a:bodyPr/>
          <a:lstStyle/>
          <a:p>
            <a:fld id="{DFC9B7BE-120B-2F48-BE7D-AE6ED99337EE}" type="slidenum">
              <a:rPr lang="en-US" smtClean="0"/>
              <a:t>1</a:t>
            </a:fld>
            <a:endParaRPr lang="en-US"/>
          </a:p>
        </p:txBody>
      </p:sp>
    </p:spTree>
    <p:extLst>
      <p:ext uri="{BB962C8B-B14F-4D97-AF65-F5344CB8AC3E}">
        <p14:creationId xmlns:p14="http://schemas.microsoft.com/office/powerpoint/2010/main" val="125324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13</a:t>
            </a:fld>
            <a:endParaRPr lang="en-US"/>
          </a:p>
        </p:txBody>
      </p:sp>
    </p:spTree>
    <p:extLst>
      <p:ext uri="{BB962C8B-B14F-4D97-AF65-F5344CB8AC3E}">
        <p14:creationId xmlns:p14="http://schemas.microsoft.com/office/powerpoint/2010/main" val="813862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nice thing about radar is that the reflected signal you get back should be roughly the same as what you transmitted, it is the transformations to that signal that give you information about what they were reflected off of.</a:t>
            </a:r>
          </a:p>
        </p:txBody>
      </p:sp>
      <p:sp>
        <p:nvSpPr>
          <p:cNvPr id="4" name="Slide Number Placeholder 3"/>
          <p:cNvSpPr>
            <a:spLocks noGrp="1"/>
          </p:cNvSpPr>
          <p:nvPr>
            <p:ph type="sldNum" sz="quarter" idx="5"/>
          </p:nvPr>
        </p:nvSpPr>
        <p:spPr/>
        <p:txBody>
          <a:bodyPr/>
          <a:lstStyle/>
          <a:p>
            <a:fld id="{DFC9B7BE-120B-2F48-BE7D-AE6ED99337EE}" type="slidenum">
              <a:rPr lang="en-US" smtClean="0"/>
              <a:t>14</a:t>
            </a:fld>
            <a:endParaRPr lang="en-US"/>
          </a:p>
        </p:txBody>
      </p:sp>
    </p:spTree>
    <p:extLst>
      <p:ext uri="{BB962C8B-B14F-4D97-AF65-F5344CB8AC3E}">
        <p14:creationId xmlns:p14="http://schemas.microsoft.com/office/powerpoint/2010/main" val="6913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15</a:t>
            </a:fld>
            <a:endParaRPr lang="en-US"/>
          </a:p>
        </p:txBody>
      </p:sp>
    </p:spTree>
    <p:extLst>
      <p:ext uri="{BB962C8B-B14F-4D97-AF65-F5344CB8AC3E}">
        <p14:creationId xmlns:p14="http://schemas.microsoft.com/office/powerpoint/2010/main" val="614466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a clean, noiseless waveform reflected off of the digital plasma from the shower shower. On the right is a spectrogram which shows a wide swath. Oddly the swath starts at about 37 nanoseconds while the waveform pulse begins around 50ns </a:t>
            </a:r>
            <a:r>
              <a:rPr lang="en-US"/>
              <a:t>from t-zero</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16</a:t>
            </a:fld>
            <a:endParaRPr lang="en-US"/>
          </a:p>
        </p:txBody>
      </p:sp>
    </p:spTree>
    <p:extLst>
      <p:ext uri="{BB962C8B-B14F-4D97-AF65-F5344CB8AC3E}">
        <p14:creationId xmlns:p14="http://schemas.microsoft.com/office/powerpoint/2010/main" val="69788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radio talk a week ago I asked if this was even a useful way to plot the data. This is a prettied up plot of a better return. Notice that the waveform shows noise but the received signal rises out of it nicely. In the spectrogram, the chirp shows up relatively narrow and discrete from the surrounding background. The spectrogram plotting frequency, time, and intensity against one another is very useful for rapid qualitative recognition. This is how passive sonar data is interpreted in a time frequency LOFAR display (</a:t>
            </a:r>
            <a:r>
              <a:rPr lang="en-US" sz="1200" b="0" i="0" kern="1200" dirty="0">
                <a:solidFill>
                  <a:schemeClr val="tx1"/>
                </a:solidFill>
                <a:effectLst/>
                <a:latin typeface="+mn-lt"/>
                <a:ea typeface="+mn-ea"/>
                <a:cs typeface="+mn-cs"/>
              </a:rPr>
              <a:t>Low Frequency Analysis and Ranging).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Why is it black though? i.e. low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Sidebar: if anyone wants me to talk offline (or in here) about why the rays trace like they do and why some of this stuff works I can do that. I say that only because a few people have asked or gotten me on that tangent and said “oh that makes sense now.”</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17</a:t>
            </a:fld>
            <a:endParaRPr lang="en-US"/>
          </a:p>
        </p:txBody>
      </p:sp>
    </p:spTree>
    <p:extLst>
      <p:ext uri="{BB962C8B-B14F-4D97-AF65-F5344CB8AC3E}">
        <p14:creationId xmlns:p14="http://schemas.microsoft.com/office/powerpoint/2010/main" val="153339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Neutrinos do interact gravitationally, making them a possible candidate for dark matter</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2</a:t>
            </a:fld>
            <a:endParaRPr lang="en-US"/>
          </a:p>
        </p:txBody>
      </p:sp>
    </p:spTree>
    <p:extLst>
      <p:ext uri="{BB962C8B-B14F-4D97-AF65-F5344CB8AC3E}">
        <p14:creationId xmlns:p14="http://schemas.microsoft.com/office/powerpoint/2010/main" val="330752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Linux Libertine"/>
              </a:rPr>
              <a:t>Antarctic Impulsive Transient Antenna</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3</a:t>
            </a:fld>
            <a:endParaRPr lang="en-US"/>
          </a:p>
        </p:txBody>
      </p:sp>
    </p:spTree>
    <p:extLst>
      <p:ext uri="{BB962C8B-B14F-4D97-AF65-F5344CB8AC3E}">
        <p14:creationId xmlns:p14="http://schemas.microsoft.com/office/powerpoint/2010/main" val="318375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in the energy spectrum of neutrinos, there exists a gap in our current capabilities to effectively detect Ultra High Energy neutrinos. The active radar sounding method offers a chance to peel back the curtain and illuminate this energy range.</a:t>
            </a:r>
          </a:p>
        </p:txBody>
      </p:sp>
      <p:sp>
        <p:nvSpPr>
          <p:cNvPr id="4" name="Slide Number Placeholder 3"/>
          <p:cNvSpPr>
            <a:spLocks noGrp="1"/>
          </p:cNvSpPr>
          <p:nvPr>
            <p:ph type="sldNum" sz="quarter" idx="5"/>
          </p:nvPr>
        </p:nvSpPr>
        <p:spPr/>
        <p:txBody>
          <a:bodyPr/>
          <a:lstStyle/>
          <a:p>
            <a:fld id="{DFC9B7BE-120B-2F48-BE7D-AE6ED99337EE}" type="slidenum">
              <a:rPr lang="en-US" smtClean="0"/>
              <a:t>5</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a:p>
            <a:r>
              <a:rPr lang="en-US" dirty="0"/>
              <a:t>Limiting factor of </a:t>
            </a:r>
            <a:r>
              <a:rPr lang="en-US" dirty="0" err="1"/>
              <a:t>IceCube</a:t>
            </a:r>
            <a:r>
              <a:rPr lang="en-US" dirty="0"/>
              <a:t> on the high end is flux or number of neutrinos per cubic unit of area. The energy is great enough that </a:t>
            </a:r>
            <a:r>
              <a:rPr lang="en-US" dirty="0" err="1"/>
              <a:t>Icecube</a:t>
            </a:r>
            <a:r>
              <a:rPr lang="en-US" dirty="0"/>
              <a:t> can see it but only if the neutrino hits the bullseye that is the detector.</a:t>
            </a:r>
          </a:p>
        </p:txBody>
      </p:sp>
      <p:sp>
        <p:nvSpPr>
          <p:cNvPr id="4" name="Slide Number Placeholder 3"/>
          <p:cNvSpPr>
            <a:spLocks noGrp="1"/>
          </p:cNvSpPr>
          <p:nvPr>
            <p:ph type="sldNum" sz="quarter" idx="5"/>
          </p:nvPr>
        </p:nvSpPr>
        <p:spPr/>
        <p:txBody>
          <a:bodyPr/>
          <a:lstStyle/>
          <a:p>
            <a:fld id="{DFC9B7BE-120B-2F48-BE7D-AE6ED99337EE}" type="slidenum">
              <a:rPr lang="en-US" smtClean="0"/>
              <a:t>6</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7</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detect these ultra high speed particles? We almost need to set up a speed trap</a:t>
            </a:r>
          </a:p>
        </p:txBody>
      </p:sp>
      <p:sp>
        <p:nvSpPr>
          <p:cNvPr id="4" name="Slide Number Placeholder 3"/>
          <p:cNvSpPr>
            <a:spLocks noGrp="1"/>
          </p:cNvSpPr>
          <p:nvPr>
            <p:ph type="sldNum" sz="quarter" idx="5"/>
          </p:nvPr>
        </p:nvSpPr>
        <p:spPr/>
        <p:txBody>
          <a:bodyPr/>
          <a:lstStyle/>
          <a:p>
            <a:fld id="{DFC9B7BE-120B-2F48-BE7D-AE6ED99337EE}" type="slidenum">
              <a:rPr lang="en-US" smtClean="0"/>
              <a:t>8</a:t>
            </a:fld>
            <a:endParaRPr lang="en-US"/>
          </a:p>
        </p:txBody>
      </p:sp>
    </p:spTree>
    <p:extLst>
      <p:ext uri="{BB962C8B-B14F-4D97-AF65-F5344CB8AC3E}">
        <p14:creationId xmlns:p14="http://schemas.microsoft.com/office/powerpoint/2010/main" val="84498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cardinal sin of </a:t>
            </a:r>
            <a:r>
              <a:rPr lang="en-US" dirty="0" err="1"/>
              <a:t>powerpoint</a:t>
            </a:r>
            <a:r>
              <a:rPr lang="en-US" dirty="0"/>
              <a:t> and I apologize. I leave it here in case anyone wants to read the full thing.</a:t>
            </a:r>
          </a:p>
          <a:p>
            <a:endParaRPr lang="en-US" dirty="0"/>
          </a:p>
          <a:p>
            <a:r>
              <a:rPr lang="en-US" dirty="0"/>
              <a:t>Greater than 1 </a:t>
            </a:r>
            <a:r>
              <a:rPr lang="en-US" dirty="0" err="1"/>
              <a:t>PeV</a:t>
            </a:r>
            <a:r>
              <a:rPr lang="en-US" dirty="0"/>
              <a:t>? Where have we seen that before?</a:t>
            </a:r>
          </a:p>
        </p:txBody>
      </p:sp>
      <p:sp>
        <p:nvSpPr>
          <p:cNvPr id="4" name="Slide Number Placeholder 3"/>
          <p:cNvSpPr>
            <a:spLocks noGrp="1"/>
          </p:cNvSpPr>
          <p:nvPr>
            <p:ph type="sldNum" sz="quarter" idx="5"/>
          </p:nvPr>
        </p:nvSpPr>
        <p:spPr/>
        <p:txBody>
          <a:bodyPr/>
          <a:lstStyle/>
          <a:p>
            <a:fld id="{DFC9B7BE-120B-2F48-BE7D-AE6ED99337EE}" type="slidenum">
              <a:rPr lang="en-US" smtClean="0"/>
              <a:t>10</a:t>
            </a:fld>
            <a:endParaRPr lang="en-US"/>
          </a:p>
        </p:txBody>
      </p:sp>
    </p:spTree>
    <p:extLst>
      <p:ext uri="{BB962C8B-B14F-4D97-AF65-F5344CB8AC3E}">
        <p14:creationId xmlns:p14="http://schemas.microsoft.com/office/powerpoint/2010/main" val="388207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dirty="0" err="1"/>
              <a:t>PeV</a:t>
            </a:r>
            <a:r>
              <a:rPr lang="en-US" dirty="0"/>
              <a:t> and higher energies, the plasma becomes dense </a:t>
            </a:r>
          </a:p>
        </p:txBody>
      </p:sp>
      <p:sp>
        <p:nvSpPr>
          <p:cNvPr id="4" name="Slide Number Placeholder 3"/>
          <p:cNvSpPr>
            <a:spLocks noGrp="1"/>
          </p:cNvSpPr>
          <p:nvPr>
            <p:ph type="sldNum" sz="quarter" idx="5"/>
          </p:nvPr>
        </p:nvSpPr>
        <p:spPr/>
        <p:txBody>
          <a:bodyPr/>
          <a:lstStyle/>
          <a:p>
            <a:fld id="{DFC9B7BE-120B-2F48-BE7D-AE6ED99337EE}" type="slidenum">
              <a:rPr lang="en-US" smtClean="0"/>
              <a:t>11</a:t>
            </a:fld>
            <a:endParaRPr lang="en-US"/>
          </a:p>
        </p:txBody>
      </p:sp>
    </p:spTree>
    <p:extLst>
      <p:ext uri="{BB962C8B-B14F-4D97-AF65-F5344CB8AC3E}">
        <p14:creationId xmlns:p14="http://schemas.microsoft.com/office/powerpoint/2010/main" val="40867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9824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3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1380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87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523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4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8/6/21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534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8/6/21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19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5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8/6/21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8/6/21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83273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33B1-0BB6-C846-BD8F-B34C0D2E4215}"/>
              </a:ext>
            </a:extLst>
          </p:cNvPr>
          <p:cNvSpPr>
            <a:spLocks noGrp="1"/>
          </p:cNvSpPr>
          <p:nvPr>
            <p:ph type="ctrTitle"/>
          </p:nvPr>
        </p:nvSpPr>
        <p:spPr>
          <a:xfrm>
            <a:off x="730332" y="696043"/>
            <a:ext cx="3659246" cy="2850319"/>
          </a:xfrm>
        </p:spPr>
        <p:txBody>
          <a:bodyPr>
            <a:normAutofit/>
          </a:bodyPr>
          <a:lstStyle/>
          <a:p>
            <a:r>
              <a:rPr lang="en-US" sz="4200" dirty="0">
                <a:solidFill>
                  <a:srgbClr val="FFFFFF"/>
                </a:solidFill>
              </a:rPr>
              <a:t>Detecting Neutrinos via Active Radar Sounding</a:t>
            </a:r>
          </a:p>
        </p:txBody>
      </p:sp>
      <p:sp>
        <p:nvSpPr>
          <p:cNvPr id="3" name="Subtitle 2">
            <a:extLst>
              <a:ext uri="{FF2B5EF4-FFF2-40B4-BE49-F238E27FC236}">
                <a16:creationId xmlns:a16="http://schemas.microsoft.com/office/drawing/2014/main" id="{D9EFC3EF-2131-6844-80E9-83142DB64A81}"/>
              </a:ext>
            </a:extLst>
          </p:cNvPr>
          <p:cNvSpPr>
            <a:spLocks noGrp="1"/>
          </p:cNvSpPr>
          <p:nvPr>
            <p:ph type="subTitle" idx="1"/>
          </p:nvPr>
        </p:nvSpPr>
        <p:spPr>
          <a:xfrm>
            <a:off x="975849" y="3546362"/>
            <a:ext cx="3659246" cy="1218481"/>
          </a:xfrm>
        </p:spPr>
        <p:txBody>
          <a:bodyPr>
            <a:normAutofit/>
          </a:bodyPr>
          <a:lstStyle/>
          <a:p>
            <a:r>
              <a:rPr lang="en-US" sz="2400" cap="none" dirty="0">
                <a:solidFill>
                  <a:srgbClr val="FFFFFF"/>
                </a:solidFill>
              </a:rPr>
              <a:t>Richard Moser,</a:t>
            </a:r>
          </a:p>
          <a:p>
            <a:r>
              <a:rPr lang="en-US" sz="2400" cap="none" dirty="0">
                <a:solidFill>
                  <a:srgbClr val="FFFFFF"/>
                </a:solidFill>
              </a:rPr>
              <a:t>The University of Kansas</a:t>
            </a:r>
          </a:p>
        </p:txBody>
      </p:sp>
      <p:pic>
        <p:nvPicPr>
          <p:cNvPr id="20" name="Picture 3" descr="Rainbow abstract fiber optics">
            <a:extLst>
              <a:ext uri="{FF2B5EF4-FFF2-40B4-BE49-F238E27FC236}">
                <a16:creationId xmlns:a16="http://schemas.microsoft.com/office/drawing/2014/main" id="{DB647E64-341D-464B-A456-C249D375B421}"/>
              </a:ext>
            </a:extLst>
          </p:cNvPr>
          <p:cNvPicPr>
            <a:picLocks noChangeAspect="1"/>
          </p:cNvPicPr>
          <p:nvPr/>
        </p:nvPicPr>
        <p:blipFill rotWithShape="1">
          <a:blip r:embed="rId3"/>
          <a:srcRect l="9483" r="16964" b="-1"/>
          <a:stretch/>
        </p:blipFill>
        <p:spPr>
          <a:xfrm>
            <a:off x="4635095" y="10"/>
            <a:ext cx="7556889" cy="6857990"/>
          </a:xfrm>
          <a:prstGeom prst="rect">
            <a:avLst/>
          </a:prstGeom>
        </p:spPr>
      </p:pic>
    </p:spTree>
    <p:extLst>
      <p:ext uri="{BB962C8B-B14F-4D97-AF65-F5344CB8AC3E}">
        <p14:creationId xmlns:p14="http://schemas.microsoft.com/office/powerpoint/2010/main" val="476785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AD101-8836-3249-B0CA-843D054198F6}"/>
              </a:ext>
            </a:extLst>
          </p:cNvPr>
          <p:cNvSpPr>
            <a:spLocks noGrp="1"/>
          </p:cNvSpPr>
          <p:nvPr>
            <p:ph type="title"/>
          </p:nvPr>
        </p:nvSpPr>
        <p:spPr/>
        <p:txBody>
          <a:bodyPr/>
          <a:lstStyle/>
          <a:p>
            <a:r>
              <a:rPr lang="en-US" dirty="0"/>
              <a:t>Neutrino Particle Shower Plasma</a:t>
            </a:r>
          </a:p>
        </p:txBody>
      </p:sp>
      <p:sp>
        <p:nvSpPr>
          <p:cNvPr id="3" name="Content Placeholder 2">
            <a:extLst>
              <a:ext uri="{FF2B5EF4-FFF2-40B4-BE49-F238E27FC236}">
                <a16:creationId xmlns:a16="http://schemas.microsoft.com/office/drawing/2014/main" id="{1A426FB1-E8AF-7740-917D-3C99477DCC92}"/>
              </a:ext>
            </a:extLst>
          </p:cNvPr>
          <p:cNvSpPr>
            <a:spLocks noGrp="1"/>
          </p:cNvSpPr>
          <p:nvPr>
            <p:ph idx="1"/>
          </p:nvPr>
        </p:nvSpPr>
        <p:spPr/>
        <p:txBody>
          <a:bodyPr>
            <a:normAutofit/>
          </a:bodyPr>
          <a:lstStyle/>
          <a:p>
            <a:pPr marL="6160" indent="0">
              <a:buNone/>
            </a:pPr>
            <a:r>
              <a:rPr lang="en-US" dirty="0"/>
              <a:t>“As these shower particles traverse the interaction medium, they eject cold ionization electrons from atoms in the bulk, forming a tenuous particle-shower plasma (PSP), distinct from the energetic shower front particles responsible for ionization. </a:t>
            </a:r>
            <a:r>
              <a:rPr lang="en-US" b="1" dirty="0"/>
              <a:t>For high incident particle energies</a:t>
            </a:r>
            <a:r>
              <a:rPr lang="en-US" dirty="0"/>
              <a:t> (</a:t>
            </a:r>
            <a:r>
              <a:rPr lang="en-US" b="1" dirty="0"/>
              <a:t>E ≥ 1 </a:t>
            </a:r>
            <a:r>
              <a:rPr lang="en-US" b="1" dirty="0" err="1"/>
              <a:t>PeV</a:t>
            </a:r>
            <a:r>
              <a:rPr lang="en-US" dirty="0"/>
              <a:t>, consistent with, and beyond, the experimental reach of the IceCube[1] experiment), </a:t>
            </a:r>
            <a:r>
              <a:rPr lang="en-US" b="1" dirty="0"/>
              <a:t>this plasma will become dense enough to reflect incident radio-frequency (RF) radiation”</a:t>
            </a:r>
          </a:p>
          <a:p>
            <a:pPr marL="6160" indent="0">
              <a:buNone/>
            </a:pPr>
            <a:endParaRPr lang="en-US" dirty="0"/>
          </a:p>
        </p:txBody>
      </p:sp>
      <p:sp>
        <p:nvSpPr>
          <p:cNvPr id="9" name="Rectangle 8">
            <a:extLst>
              <a:ext uri="{FF2B5EF4-FFF2-40B4-BE49-F238E27FC236}">
                <a16:creationId xmlns:a16="http://schemas.microsoft.com/office/drawing/2014/main" id="{1C69892C-D193-4112-A549-CD45A3E91CA3}"/>
              </a:ext>
            </a:extLst>
          </p:cNvPr>
          <p:cNvSpPr/>
          <p:nvPr/>
        </p:nvSpPr>
        <p:spPr>
          <a:xfrm>
            <a:off x="2773599" y="3482502"/>
            <a:ext cx="7738758" cy="1880681"/>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36156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1CE8-CC6A-7241-B4E5-E94F63BD2038}"/>
              </a:ext>
            </a:extLst>
          </p:cNvPr>
          <p:cNvSpPr>
            <a:spLocks noGrp="1"/>
          </p:cNvSpPr>
          <p:nvPr>
            <p:ph type="title"/>
          </p:nvPr>
        </p:nvSpPr>
        <p:spPr/>
        <p:txBody>
          <a:bodyPr/>
          <a:lstStyle/>
          <a:p>
            <a:endParaRPr lang="en-US"/>
          </a:p>
        </p:txBody>
      </p:sp>
      <p:pic>
        <p:nvPicPr>
          <p:cNvPr id="5" name="Content Placeholder 4" descr="Chart, line chart&#10;&#10;Description automatically generated">
            <a:extLst>
              <a:ext uri="{FF2B5EF4-FFF2-40B4-BE49-F238E27FC236}">
                <a16:creationId xmlns:a16="http://schemas.microsoft.com/office/drawing/2014/main" id="{869DC787-AA4F-7E44-A690-0F8721FAEF6C}"/>
              </a:ext>
            </a:extLst>
          </p:cNvPr>
          <p:cNvPicPr>
            <a:picLocks noGrp="1" noChangeAspect="1"/>
          </p:cNvPicPr>
          <p:nvPr>
            <p:ph idx="1"/>
          </p:nvPr>
        </p:nvPicPr>
        <p:blipFill>
          <a:blip r:embed="rId3"/>
          <a:stretch>
            <a:fillRect/>
          </a:stretch>
        </p:blipFill>
        <p:spPr>
          <a:xfrm>
            <a:off x="3701033" y="2052638"/>
            <a:ext cx="5940871" cy="3997325"/>
          </a:xfrm>
        </p:spPr>
      </p:pic>
      <p:pic>
        <p:nvPicPr>
          <p:cNvPr id="7" name="Picture 6" descr="Chart, line chart&#10;&#10;Description automatically generated">
            <a:extLst>
              <a:ext uri="{FF2B5EF4-FFF2-40B4-BE49-F238E27FC236}">
                <a16:creationId xmlns:a16="http://schemas.microsoft.com/office/drawing/2014/main" id="{3E9B9DE9-6D73-204B-857D-1F2920608055}"/>
              </a:ext>
            </a:extLst>
          </p:cNvPr>
          <p:cNvPicPr>
            <a:picLocks noChangeAspect="1"/>
          </p:cNvPicPr>
          <p:nvPr/>
        </p:nvPicPr>
        <p:blipFill>
          <a:blip r:embed="rId3"/>
          <a:stretch>
            <a:fillRect/>
          </a:stretch>
        </p:blipFill>
        <p:spPr>
          <a:xfrm>
            <a:off x="999779" y="0"/>
            <a:ext cx="10192441" cy="6858000"/>
          </a:xfrm>
          <a:prstGeom prst="rect">
            <a:avLst/>
          </a:prstGeom>
        </p:spPr>
      </p:pic>
    </p:spTree>
    <p:extLst>
      <p:ext uri="{BB962C8B-B14F-4D97-AF65-F5344CB8AC3E}">
        <p14:creationId xmlns:p14="http://schemas.microsoft.com/office/powerpoint/2010/main" val="1484227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479-BBFD-9941-87BC-ACAD9535F41E}"/>
              </a:ext>
            </a:extLst>
          </p:cNvPr>
          <p:cNvSpPr>
            <a:spLocks noGrp="1"/>
          </p:cNvSpPr>
          <p:nvPr>
            <p:ph type="title"/>
          </p:nvPr>
        </p:nvSpPr>
        <p:spPr/>
        <p:txBody>
          <a:bodyPr/>
          <a:lstStyle/>
          <a:p>
            <a:r>
              <a:rPr lang="en-US" dirty="0"/>
              <a:t>Example detector</a:t>
            </a:r>
          </a:p>
        </p:txBody>
      </p:sp>
      <p:pic>
        <p:nvPicPr>
          <p:cNvPr id="5" name="Content Placeholder 4" descr="A picture containing text, antenna&#10;&#10;Description automatically generated">
            <a:extLst>
              <a:ext uri="{FF2B5EF4-FFF2-40B4-BE49-F238E27FC236}">
                <a16:creationId xmlns:a16="http://schemas.microsoft.com/office/drawing/2014/main" id="{0C2EEA4A-899B-8F46-B899-1551511C7A51}"/>
              </a:ext>
            </a:extLst>
          </p:cNvPr>
          <p:cNvPicPr>
            <a:picLocks noGrp="1" noChangeAspect="1"/>
          </p:cNvPicPr>
          <p:nvPr>
            <p:ph idx="1"/>
          </p:nvPr>
        </p:nvPicPr>
        <p:blipFill>
          <a:blip r:embed="rId2"/>
          <a:stretch>
            <a:fillRect/>
          </a:stretch>
        </p:blipFill>
        <p:spPr>
          <a:xfrm>
            <a:off x="3277419" y="1346670"/>
            <a:ext cx="5637162" cy="4610463"/>
          </a:xfrm>
        </p:spPr>
      </p:pic>
      <p:sp>
        <p:nvSpPr>
          <p:cNvPr id="6" name="TextBox 5">
            <a:extLst>
              <a:ext uri="{FF2B5EF4-FFF2-40B4-BE49-F238E27FC236}">
                <a16:creationId xmlns:a16="http://schemas.microsoft.com/office/drawing/2014/main" id="{A38F0EC1-5589-4D58-9705-C61D19A02955}"/>
              </a:ext>
            </a:extLst>
          </p:cNvPr>
          <p:cNvSpPr txBox="1"/>
          <p:nvPr/>
        </p:nvSpPr>
        <p:spPr>
          <a:xfrm>
            <a:off x="2188589" y="6049944"/>
            <a:ext cx="7814821" cy="707886"/>
          </a:xfrm>
          <a:prstGeom prst="rect">
            <a:avLst/>
          </a:prstGeom>
          <a:noFill/>
        </p:spPr>
        <p:txBody>
          <a:bodyPr wrap="square">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2666489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A0B52-742E-C94E-96BD-AFC5F4B2C9DD}"/>
              </a:ext>
            </a:extLst>
          </p:cNvPr>
          <p:cNvSpPr>
            <a:spLocks noGrp="1"/>
          </p:cNvSpPr>
          <p:nvPr>
            <p:ph type="title"/>
          </p:nvPr>
        </p:nvSpPr>
        <p:spPr/>
        <p:txBody>
          <a:bodyPr/>
          <a:lstStyle/>
          <a:p>
            <a:r>
              <a:rPr lang="en-US" dirty="0"/>
              <a:t>Effective array volume</a:t>
            </a:r>
          </a:p>
        </p:txBody>
      </p:sp>
      <p:sp>
        <p:nvSpPr>
          <p:cNvPr id="3" name="Content Placeholder 2">
            <a:extLst>
              <a:ext uri="{FF2B5EF4-FFF2-40B4-BE49-F238E27FC236}">
                <a16:creationId xmlns:a16="http://schemas.microsoft.com/office/drawing/2014/main" id="{BBE24A0C-8E42-2B43-B27A-F7F9E48BCC8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0F580C9-068A-6D41-B437-4F8AF5F4B481}"/>
              </a:ext>
            </a:extLst>
          </p:cNvPr>
          <p:cNvPicPr>
            <a:picLocks noChangeAspect="1"/>
          </p:cNvPicPr>
          <p:nvPr/>
        </p:nvPicPr>
        <p:blipFill>
          <a:blip r:embed="rId3"/>
          <a:stretch>
            <a:fillRect/>
          </a:stretch>
        </p:blipFill>
        <p:spPr>
          <a:xfrm>
            <a:off x="3061628" y="1346670"/>
            <a:ext cx="6068743" cy="4851466"/>
          </a:xfrm>
          <a:prstGeom prst="rect">
            <a:avLst/>
          </a:prstGeom>
        </p:spPr>
      </p:pic>
      <p:sp>
        <p:nvSpPr>
          <p:cNvPr id="5" name="TextBox 4">
            <a:extLst>
              <a:ext uri="{FF2B5EF4-FFF2-40B4-BE49-F238E27FC236}">
                <a16:creationId xmlns:a16="http://schemas.microsoft.com/office/drawing/2014/main" id="{746E99F7-1EC4-43D7-A851-9F0400D90499}"/>
              </a:ext>
            </a:extLst>
          </p:cNvPr>
          <p:cNvSpPr txBox="1"/>
          <p:nvPr/>
        </p:nvSpPr>
        <p:spPr>
          <a:xfrm>
            <a:off x="1140643" y="6197248"/>
            <a:ext cx="9813303" cy="707886"/>
          </a:xfrm>
          <a:prstGeom prst="rect">
            <a:avLst/>
          </a:prstGeom>
          <a:noFill/>
        </p:spPr>
        <p:txBody>
          <a:bodyPr wrap="square" rtlCol="0">
            <a:spAutoFit/>
          </a:bodyPr>
          <a:lstStyle/>
          <a:p>
            <a:r>
              <a:rPr lang="en-US" sz="1000" b="1" dirty="0"/>
              <a:t>	Observation of Radar Echoes From High-Energy Particle Cascades</a:t>
            </a:r>
          </a:p>
          <a:p>
            <a:pPr lvl="1"/>
            <a:r>
              <a:rPr lang="en-US" sz="1000" dirty="0"/>
              <a:t>S. </a:t>
            </a:r>
            <a:r>
              <a:rPr lang="en-US" sz="1000" dirty="0" err="1"/>
              <a:t>Prohira</a:t>
            </a:r>
            <a:r>
              <a:rPr lang="en-US" sz="1000" dirty="0"/>
              <a:t>, K.D. de Vries, P. Allison, J. Beatty, D. Besson, A. Connolly, N. van </a:t>
            </a:r>
            <a:r>
              <a:rPr lang="en-US" sz="1000" dirty="0" err="1"/>
              <a:t>Eijndhoven</a:t>
            </a:r>
            <a:r>
              <a:rPr lang="en-US" sz="1000" dirty="0"/>
              <a:t>, C. Hast, C.-Y </a:t>
            </a:r>
            <a:r>
              <a:rPr lang="en-US" sz="1000" dirty="0" err="1"/>
              <a:t>Kuo</a:t>
            </a:r>
            <a:r>
              <a:rPr lang="en-US" sz="1000" dirty="0"/>
              <a:t>, U.A. Latif, T. </a:t>
            </a:r>
            <a:r>
              <a:rPr lang="en-US" sz="1000" dirty="0" err="1"/>
              <a:t>Meures</a:t>
            </a:r>
            <a:r>
              <a:rPr lang="en-US" sz="1000" dirty="0"/>
              <a:t>, J. Nam, A. </a:t>
            </a:r>
            <a:r>
              <a:rPr lang="en-US" sz="1000" dirty="0" err="1"/>
              <a:t>Nozdrina</a:t>
            </a:r>
            <a:r>
              <a:rPr lang="en-US" sz="1000" dirty="0"/>
              <a:t>, J.P. Ralston, Z. </a:t>
            </a:r>
            <a:r>
              <a:rPr lang="en-US" sz="1000" dirty="0" err="1"/>
              <a:t>Riesen</a:t>
            </a:r>
            <a:r>
              <a:rPr lang="en-US" sz="1000" dirty="0"/>
              <a:t>, C. </a:t>
            </a:r>
            <a:r>
              <a:rPr lang="en-US" sz="1000" dirty="0" err="1"/>
              <a:t>Sbrocco</a:t>
            </a:r>
            <a:r>
              <a:rPr lang="en-US" sz="1000" dirty="0"/>
              <a:t>, J. Torres, S. </a:t>
            </a:r>
            <a:r>
              <a:rPr lang="en-US" sz="1000" dirty="0" err="1"/>
              <a:t>Wissel</a:t>
            </a:r>
            <a:r>
              <a:rPr lang="en-US" sz="1000" dirty="0"/>
              <a:t>: 2019</a:t>
            </a:r>
          </a:p>
          <a:p>
            <a:pPr lvl="1"/>
            <a:r>
              <a:rPr lang="en-US" sz="1000" dirty="0"/>
              <a:t>https://arxiv.org/abs/1910.12830</a:t>
            </a:r>
          </a:p>
        </p:txBody>
      </p:sp>
    </p:spTree>
    <p:extLst>
      <p:ext uri="{BB962C8B-B14F-4D97-AF65-F5344CB8AC3E}">
        <p14:creationId xmlns:p14="http://schemas.microsoft.com/office/powerpoint/2010/main" val="1116029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8DE-A6DD-854C-8DAA-914AEF232D31}"/>
              </a:ext>
            </a:extLst>
          </p:cNvPr>
          <p:cNvSpPr>
            <a:spLocks noGrp="1"/>
          </p:cNvSpPr>
          <p:nvPr>
            <p:ph type="title"/>
          </p:nvPr>
        </p:nvSpPr>
        <p:spPr/>
        <p:txBody>
          <a:bodyPr/>
          <a:lstStyle/>
          <a:p>
            <a:r>
              <a:rPr lang="en-US" dirty="0"/>
              <a:t>Advantages of active emission</a:t>
            </a:r>
          </a:p>
        </p:txBody>
      </p:sp>
      <p:sp>
        <p:nvSpPr>
          <p:cNvPr id="3" name="Content Placeholder 2">
            <a:extLst>
              <a:ext uri="{FF2B5EF4-FFF2-40B4-BE49-F238E27FC236}">
                <a16:creationId xmlns:a16="http://schemas.microsoft.com/office/drawing/2014/main" id="{A9F2593D-4D47-B944-B8F9-89B73273E8E2}"/>
              </a:ext>
            </a:extLst>
          </p:cNvPr>
          <p:cNvSpPr>
            <a:spLocks noGrp="1"/>
          </p:cNvSpPr>
          <p:nvPr>
            <p:ph idx="1"/>
          </p:nvPr>
        </p:nvSpPr>
        <p:spPr/>
        <p:txBody>
          <a:bodyPr anchor="t">
            <a:normAutofit fontScale="92500" lnSpcReduction="20000"/>
          </a:bodyPr>
          <a:lstStyle/>
          <a:p>
            <a:r>
              <a:rPr lang="en-US" dirty="0"/>
              <a:t>Received signal strength scales with transmitter signal power, not just particle energy</a:t>
            </a:r>
          </a:p>
          <a:p>
            <a:r>
              <a:rPr lang="en-US" dirty="0"/>
              <a:t>Indirect particle detection</a:t>
            </a:r>
          </a:p>
          <a:p>
            <a:pPr lvl="1"/>
            <a:r>
              <a:rPr lang="en-US" dirty="0"/>
              <a:t>The “plane” doesn’t have to hit the </a:t>
            </a:r>
            <a:r>
              <a:rPr lang="en-US" dirty="0" err="1"/>
              <a:t>reciever</a:t>
            </a:r>
            <a:r>
              <a:rPr lang="en-US" dirty="0"/>
              <a:t> for the </a:t>
            </a:r>
            <a:r>
              <a:rPr lang="en-US" dirty="0" err="1"/>
              <a:t>reciever</a:t>
            </a:r>
            <a:r>
              <a:rPr lang="en-US" dirty="0"/>
              <a:t> to see it</a:t>
            </a:r>
          </a:p>
          <a:p>
            <a:r>
              <a:rPr lang="en-US" dirty="0"/>
              <a:t>Greater detection range = lower sensor density = larger array</a:t>
            </a:r>
          </a:p>
          <a:p>
            <a:r>
              <a:rPr lang="en-US" dirty="0"/>
              <a:t>Better anthropogenic and background noise rejection</a:t>
            </a:r>
          </a:p>
          <a:p>
            <a:pPr lvl="1"/>
            <a:r>
              <a:rPr lang="en-US" dirty="0"/>
              <a:t>Received signal should closely match transmitted signal</a:t>
            </a:r>
          </a:p>
          <a:p>
            <a:pPr lvl="2"/>
            <a:r>
              <a:rPr lang="en-US" dirty="0"/>
              <a:t>Continuous CW pulse – from transmitter in shadow zone</a:t>
            </a:r>
          </a:p>
          <a:p>
            <a:r>
              <a:rPr lang="en-US" dirty="0"/>
              <a:t>Active detection sensitivity should peak in the 10-100PeV range where other sensors are less effective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26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958-6A19-444E-B83D-AF0B845EA13E}"/>
              </a:ext>
            </a:extLst>
          </p:cNvPr>
          <p:cNvSpPr>
            <a:spLocks noGrp="1"/>
          </p:cNvSpPr>
          <p:nvPr>
            <p:ph type="title"/>
          </p:nvPr>
        </p:nvSpPr>
        <p:spPr/>
        <p:txBody>
          <a:bodyPr/>
          <a:lstStyle/>
          <a:p>
            <a:r>
              <a:rPr lang="en-US" dirty="0"/>
              <a:t>Radio Scatter</a:t>
            </a:r>
          </a:p>
        </p:txBody>
      </p:sp>
      <p:sp>
        <p:nvSpPr>
          <p:cNvPr id="3" name="Content Placeholder 2">
            <a:extLst>
              <a:ext uri="{FF2B5EF4-FFF2-40B4-BE49-F238E27FC236}">
                <a16:creationId xmlns:a16="http://schemas.microsoft.com/office/drawing/2014/main" id="{84AFF5C0-4BF9-FE41-901C-BFD3F5B3EF9B}"/>
              </a:ext>
            </a:extLst>
          </p:cNvPr>
          <p:cNvSpPr>
            <a:spLocks noGrp="1"/>
          </p:cNvSpPr>
          <p:nvPr>
            <p:ph idx="1"/>
          </p:nvPr>
        </p:nvSpPr>
        <p:spPr/>
        <p:txBody>
          <a:bodyPr anchor="t"/>
          <a:lstStyle/>
          <a:p>
            <a:r>
              <a:rPr lang="en-US" dirty="0"/>
              <a:t>C++ over ROOT radio/particle simulation software</a:t>
            </a:r>
          </a:p>
          <a:p>
            <a:r>
              <a:rPr lang="en-US" dirty="0"/>
              <a:t>Used to simulate incident radio frequency Radiation from a particle shower and scattered signal</a:t>
            </a:r>
          </a:p>
          <a:p>
            <a:pPr lvl="1"/>
            <a:r>
              <a:rPr lang="en-US" dirty="0"/>
              <a:t>i.e. simulates shooting high speed plasma with a radar gun</a:t>
            </a:r>
          </a:p>
          <a:p>
            <a:r>
              <a:rPr lang="en-US" dirty="0"/>
              <a:t>Calculates with regard to and allows testing of:</a:t>
            </a:r>
          </a:p>
          <a:p>
            <a:pPr lvl="1"/>
            <a:r>
              <a:rPr lang="en-US" dirty="0"/>
              <a:t>Transmitter, particle, &amp; </a:t>
            </a:r>
            <a:r>
              <a:rPr lang="en-US" dirty="0" err="1"/>
              <a:t>reciever</a:t>
            </a:r>
            <a:r>
              <a:rPr lang="en-US" dirty="0"/>
              <a:t> geometries</a:t>
            </a:r>
          </a:p>
          <a:p>
            <a:pPr lvl="1"/>
            <a:r>
              <a:rPr lang="en-US" dirty="0"/>
              <a:t>Antenna gain</a:t>
            </a:r>
          </a:p>
          <a:p>
            <a:pPr lvl="1"/>
            <a:r>
              <a:rPr lang="en-US" dirty="0"/>
              <a:t>Refraction properties in the medium (ice)</a:t>
            </a:r>
          </a:p>
          <a:p>
            <a:endParaRPr lang="en-US" dirty="0"/>
          </a:p>
        </p:txBody>
      </p:sp>
      <p:pic>
        <p:nvPicPr>
          <p:cNvPr id="12" name="Content Placeholder 8" descr="Shape&#10;&#10;Description automatically generated with medium confidence">
            <a:extLst>
              <a:ext uri="{FF2B5EF4-FFF2-40B4-BE49-F238E27FC236}">
                <a16:creationId xmlns:a16="http://schemas.microsoft.com/office/drawing/2014/main" id="{90970DB2-6521-5947-97EF-323D2A9A602A}"/>
              </a:ext>
            </a:extLst>
          </p:cNvPr>
          <p:cNvPicPr>
            <a:picLocks noChangeAspect="1"/>
          </p:cNvPicPr>
          <p:nvPr/>
        </p:nvPicPr>
        <p:blipFill>
          <a:blip r:embed="rId3"/>
          <a:stretch>
            <a:fillRect/>
          </a:stretch>
        </p:blipFill>
        <p:spPr>
          <a:xfrm>
            <a:off x="6681926" y="433953"/>
            <a:ext cx="3888213" cy="1301857"/>
          </a:xfrm>
          <a:prstGeom prst="rect">
            <a:avLst/>
          </a:prstGeom>
          <a:solidFill>
            <a:schemeClr val="tx1"/>
          </a:solidFill>
        </p:spPr>
      </p:pic>
    </p:spTree>
    <p:extLst>
      <p:ext uri="{BB962C8B-B14F-4D97-AF65-F5344CB8AC3E}">
        <p14:creationId xmlns:p14="http://schemas.microsoft.com/office/powerpoint/2010/main" val="236778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CF1B-BD1C-FF48-A9F8-95864CA1E6A0}"/>
              </a:ext>
            </a:extLst>
          </p:cNvPr>
          <p:cNvSpPr>
            <a:spLocks noGrp="1"/>
          </p:cNvSpPr>
          <p:nvPr>
            <p:ph type="title"/>
          </p:nvPr>
        </p:nvSpPr>
        <p:spPr/>
        <p:txBody>
          <a:bodyPr/>
          <a:lstStyle/>
          <a:p>
            <a:r>
              <a:rPr lang="en-US" dirty="0"/>
              <a:t>Early results</a:t>
            </a:r>
          </a:p>
        </p:txBody>
      </p:sp>
      <p:pic>
        <p:nvPicPr>
          <p:cNvPr id="5" name="Content Placeholder 4" descr="Chart, bar chart&#10;&#10;Description automatically generated">
            <a:extLst>
              <a:ext uri="{FF2B5EF4-FFF2-40B4-BE49-F238E27FC236}">
                <a16:creationId xmlns:a16="http://schemas.microsoft.com/office/drawing/2014/main" id="{5459591D-FDEE-0A41-98CF-824F8D2EE03E}"/>
              </a:ext>
            </a:extLst>
          </p:cNvPr>
          <p:cNvPicPr>
            <a:picLocks noGrp="1" noChangeAspect="1"/>
          </p:cNvPicPr>
          <p:nvPr>
            <p:ph idx="1"/>
          </p:nvPr>
        </p:nvPicPr>
        <p:blipFill>
          <a:blip r:embed="rId3"/>
          <a:stretch>
            <a:fillRect/>
          </a:stretch>
        </p:blipFill>
        <p:spPr>
          <a:xfrm>
            <a:off x="613550" y="2257425"/>
            <a:ext cx="10964899" cy="3792519"/>
          </a:xfrm>
        </p:spPr>
      </p:pic>
    </p:spTree>
    <p:extLst>
      <p:ext uri="{BB962C8B-B14F-4D97-AF65-F5344CB8AC3E}">
        <p14:creationId xmlns:p14="http://schemas.microsoft.com/office/powerpoint/2010/main" val="347950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B094-4BAC-7042-B5FF-8B464D12B1E1}"/>
              </a:ext>
            </a:extLst>
          </p:cNvPr>
          <p:cNvSpPr>
            <a:spLocks noGrp="1"/>
          </p:cNvSpPr>
          <p:nvPr>
            <p:ph type="title"/>
          </p:nvPr>
        </p:nvSpPr>
        <p:spPr/>
        <p:txBody>
          <a:bodyPr/>
          <a:lstStyle/>
          <a:p>
            <a:r>
              <a:rPr lang="en-US" dirty="0"/>
              <a:t>The ideal return</a:t>
            </a:r>
          </a:p>
        </p:txBody>
      </p:sp>
      <p:pic>
        <p:nvPicPr>
          <p:cNvPr id="5" name="Content Placeholder 4" descr="Chart&#10;&#10;Description automatically generated">
            <a:extLst>
              <a:ext uri="{FF2B5EF4-FFF2-40B4-BE49-F238E27FC236}">
                <a16:creationId xmlns:a16="http://schemas.microsoft.com/office/drawing/2014/main" id="{C67747B2-D0E6-8A4E-9567-674CF7A90E50}"/>
              </a:ext>
            </a:extLst>
          </p:cNvPr>
          <p:cNvPicPr>
            <a:picLocks noGrp="1" noChangeAspect="1"/>
          </p:cNvPicPr>
          <p:nvPr>
            <p:ph idx="1"/>
          </p:nvPr>
        </p:nvPicPr>
        <p:blipFill>
          <a:blip r:embed="rId3"/>
          <a:stretch>
            <a:fillRect/>
          </a:stretch>
        </p:blipFill>
        <p:spPr>
          <a:xfrm>
            <a:off x="2401548" y="1346670"/>
            <a:ext cx="7388903" cy="4461997"/>
          </a:xfrm>
        </p:spPr>
      </p:pic>
      <p:sp>
        <p:nvSpPr>
          <p:cNvPr id="4" name="TextBox 3">
            <a:extLst>
              <a:ext uri="{FF2B5EF4-FFF2-40B4-BE49-F238E27FC236}">
                <a16:creationId xmlns:a16="http://schemas.microsoft.com/office/drawing/2014/main" id="{AEFF050A-5B67-42A0-A87E-094DCA7F5A7D}"/>
              </a:ext>
            </a:extLst>
          </p:cNvPr>
          <p:cNvSpPr txBox="1"/>
          <p:nvPr/>
        </p:nvSpPr>
        <p:spPr>
          <a:xfrm>
            <a:off x="1140643" y="5948313"/>
            <a:ext cx="9813303" cy="646331"/>
          </a:xfrm>
          <a:prstGeom prst="rect">
            <a:avLst/>
          </a:prstGeom>
          <a:noFill/>
        </p:spPr>
        <p:txBody>
          <a:bodyPr wrap="square" rtlCol="0">
            <a:spAutoFit/>
          </a:bodyPr>
          <a:lstStyle/>
          <a:p>
            <a:r>
              <a:rPr lang="en-US" sz="1200" b="1" dirty="0"/>
              <a:t>	Particle-level model for radar based detection of high-energy neutrino cascades</a:t>
            </a:r>
          </a:p>
          <a:p>
            <a:pPr lvl="1"/>
            <a:r>
              <a:rPr lang="en-US" sz="1200" dirty="0"/>
              <a:t>S </a:t>
            </a:r>
            <a:r>
              <a:rPr lang="en-US" sz="1200" dirty="0" err="1"/>
              <a:t>Prohira</a:t>
            </a:r>
            <a:r>
              <a:rPr lang="en-US" sz="1200" dirty="0"/>
              <a:t>, D Besson: 2017</a:t>
            </a:r>
          </a:p>
          <a:p>
            <a:pPr lvl="1"/>
            <a:r>
              <a:rPr lang="en-US" sz="1200" dirty="0"/>
              <a:t>https://arxiv.org/abs/1710.02883</a:t>
            </a:r>
          </a:p>
        </p:txBody>
      </p:sp>
    </p:spTree>
    <p:extLst>
      <p:ext uri="{BB962C8B-B14F-4D97-AF65-F5344CB8AC3E}">
        <p14:creationId xmlns:p14="http://schemas.microsoft.com/office/powerpoint/2010/main" val="270402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5B9-EF33-8F45-AC88-B68A31953A10}"/>
              </a:ext>
            </a:extLst>
          </p:cNvPr>
          <p:cNvSpPr>
            <a:spLocks noGrp="1"/>
          </p:cNvSpPr>
          <p:nvPr>
            <p:ph type="title"/>
          </p:nvPr>
        </p:nvSpPr>
        <p:spPr/>
        <p:txBody>
          <a:bodyPr/>
          <a:lstStyle/>
          <a:p>
            <a:r>
              <a:rPr lang="en-US" dirty="0"/>
              <a:t>The path forward</a:t>
            </a:r>
          </a:p>
        </p:txBody>
      </p:sp>
      <p:sp>
        <p:nvSpPr>
          <p:cNvPr id="3" name="Content Placeholder 2">
            <a:extLst>
              <a:ext uri="{FF2B5EF4-FFF2-40B4-BE49-F238E27FC236}">
                <a16:creationId xmlns:a16="http://schemas.microsoft.com/office/drawing/2014/main" id="{D99AD8DB-4DA2-D243-AEC9-18F7C6C2F527}"/>
              </a:ext>
            </a:extLst>
          </p:cNvPr>
          <p:cNvSpPr>
            <a:spLocks noGrp="1"/>
          </p:cNvSpPr>
          <p:nvPr>
            <p:ph idx="1"/>
          </p:nvPr>
        </p:nvSpPr>
        <p:spPr/>
        <p:txBody>
          <a:bodyPr anchor="t"/>
          <a:lstStyle/>
          <a:p>
            <a:r>
              <a:rPr lang="en-US" dirty="0"/>
              <a:t>Testing different geometries and power levels</a:t>
            </a:r>
          </a:p>
          <a:p>
            <a:pPr lvl="1"/>
            <a:r>
              <a:rPr lang="en-US" dirty="0"/>
              <a:t>Optimize settings for discreet chirps vice broadband swaths</a:t>
            </a:r>
          </a:p>
          <a:p>
            <a:pPr lvl="1"/>
            <a:r>
              <a:rPr lang="en-US" dirty="0"/>
              <a:t>Determine effective and efficient geometries</a:t>
            </a:r>
          </a:p>
          <a:p>
            <a:r>
              <a:rPr lang="en-US" dirty="0"/>
              <a:t>Build it!</a:t>
            </a:r>
          </a:p>
          <a:p>
            <a:pPr lvl="1"/>
            <a:r>
              <a:rPr lang="en-US" dirty="0"/>
              <a:t>The University of Kansas will build a test </a:t>
            </a:r>
            <a:r>
              <a:rPr lang="en-US" dirty="0" err="1"/>
              <a:t>pinger</a:t>
            </a:r>
            <a:r>
              <a:rPr lang="en-US" dirty="0"/>
              <a:t> for the Radio Echo Telescope (RET) group</a:t>
            </a:r>
          </a:p>
        </p:txBody>
      </p:sp>
    </p:spTree>
    <p:extLst>
      <p:ext uri="{BB962C8B-B14F-4D97-AF65-F5344CB8AC3E}">
        <p14:creationId xmlns:p14="http://schemas.microsoft.com/office/powerpoint/2010/main" val="418364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2A0A-C482-924A-A441-307DBF637672}"/>
              </a:ext>
            </a:extLst>
          </p:cNvPr>
          <p:cNvSpPr>
            <a:spLocks noGrp="1"/>
          </p:cNvSpPr>
          <p:nvPr>
            <p:ph type="title"/>
          </p:nvPr>
        </p:nvSpPr>
        <p:spPr/>
        <p:txBody>
          <a:bodyPr/>
          <a:lstStyle/>
          <a:p>
            <a:r>
              <a:rPr lang="en-US" dirty="0"/>
              <a:t>Info, data, chart sources</a:t>
            </a:r>
          </a:p>
        </p:txBody>
      </p:sp>
      <p:sp>
        <p:nvSpPr>
          <p:cNvPr id="3" name="Content Placeholder 2">
            <a:extLst>
              <a:ext uri="{FF2B5EF4-FFF2-40B4-BE49-F238E27FC236}">
                <a16:creationId xmlns:a16="http://schemas.microsoft.com/office/drawing/2014/main" id="{F50E6859-9ACF-DE4D-A1CB-5400475F41C4}"/>
              </a:ext>
            </a:extLst>
          </p:cNvPr>
          <p:cNvSpPr>
            <a:spLocks noGrp="1"/>
          </p:cNvSpPr>
          <p:nvPr>
            <p:ph idx="1"/>
          </p:nvPr>
        </p:nvSpPr>
        <p:spPr/>
        <p:txBody>
          <a:bodyPr anchor="t">
            <a:normAutofit fontScale="92500" lnSpcReduction="20000"/>
          </a:bodyPr>
          <a:lstStyle/>
          <a:p>
            <a:r>
              <a:rPr lang="en-US" b="1" dirty="0"/>
              <a:t>Particle-level model for radar based detection of high-energy neutrino cascades</a:t>
            </a:r>
          </a:p>
          <a:p>
            <a:pPr lvl="1"/>
            <a:r>
              <a:rPr lang="en-US" dirty="0"/>
              <a:t>S Prohira, D Besson: 2017</a:t>
            </a:r>
          </a:p>
          <a:p>
            <a:pPr lvl="1"/>
            <a:r>
              <a:rPr lang="en-US" dirty="0"/>
              <a:t>https://</a:t>
            </a:r>
            <a:r>
              <a:rPr lang="en-US" dirty="0" err="1"/>
              <a:t>arxiv.org</a:t>
            </a:r>
            <a:r>
              <a:rPr lang="en-US" dirty="0"/>
              <a:t>/abs/1710.02883</a:t>
            </a:r>
          </a:p>
          <a:p>
            <a:r>
              <a:rPr lang="en-US" b="1" dirty="0"/>
              <a:t>Observation of Radar Echoes From High-Energy Particle Cascades</a:t>
            </a:r>
          </a:p>
          <a:p>
            <a:pPr lvl="1"/>
            <a:r>
              <a:rPr lang="en-US" dirty="0"/>
              <a:t>S. </a:t>
            </a:r>
            <a:r>
              <a:rPr lang="en-US" dirty="0" err="1"/>
              <a:t>Prohira</a:t>
            </a:r>
            <a:r>
              <a:rPr lang="en-US" dirty="0"/>
              <a:t>, K.D. de Vries, P. Allison, J. Beatty, D. Besson, A. Connolly, N. van </a:t>
            </a:r>
            <a:r>
              <a:rPr lang="en-US" dirty="0" err="1"/>
              <a:t>Eijndhoven</a:t>
            </a:r>
            <a:r>
              <a:rPr lang="en-US" dirty="0"/>
              <a:t>, C. Hast, C.-Y </a:t>
            </a:r>
            <a:r>
              <a:rPr lang="en-US" dirty="0" err="1"/>
              <a:t>Kuo</a:t>
            </a:r>
            <a:r>
              <a:rPr lang="en-US" dirty="0"/>
              <a:t>, U.A. Latif, T. </a:t>
            </a:r>
            <a:r>
              <a:rPr lang="en-US" dirty="0" err="1"/>
              <a:t>Meures</a:t>
            </a:r>
            <a:r>
              <a:rPr lang="en-US" dirty="0"/>
              <a:t>, J. Nam, A. </a:t>
            </a:r>
            <a:r>
              <a:rPr lang="en-US" dirty="0" err="1"/>
              <a:t>Nozdrina</a:t>
            </a:r>
            <a:r>
              <a:rPr lang="en-US" dirty="0"/>
              <a:t>, J.P. Ralston, Z. </a:t>
            </a:r>
            <a:r>
              <a:rPr lang="en-US" dirty="0" err="1"/>
              <a:t>Riesen</a:t>
            </a:r>
            <a:r>
              <a:rPr lang="en-US" dirty="0"/>
              <a:t>, C. </a:t>
            </a:r>
            <a:r>
              <a:rPr lang="en-US" dirty="0" err="1"/>
              <a:t>Sbrocco</a:t>
            </a:r>
            <a:r>
              <a:rPr lang="en-US" dirty="0"/>
              <a:t>, J. Torres, S. </a:t>
            </a:r>
            <a:r>
              <a:rPr lang="en-US" dirty="0" err="1"/>
              <a:t>Wissel</a:t>
            </a:r>
            <a:r>
              <a:rPr lang="en-US" dirty="0"/>
              <a:t>: 2019</a:t>
            </a:r>
          </a:p>
          <a:p>
            <a:pPr lvl="1"/>
            <a:r>
              <a:rPr lang="en-US" dirty="0"/>
              <a:t>https://arxiv.org/abs/1910.12830</a:t>
            </a:r>
          </a:p>
          <a:p>
            <a:endParaRPr lang="en-US" dirty="0"/>
          </a:p>
          <a:p>
            <a:endParaRPr lang="en-US" dirty="0"/>
          </a:p>
          <a:p>
            <a:endParaRPr lang="en-US" dirty="0"/>
          </a:p>
        </p:txBody>
      </p:sp>
    </p:spTree>
    <p:extLst>
      <p:ext uri="{BB962C8B-B14F-4D97-AF65-F5344CB8AC3E}">
        <p14:creationId xmlns:p14="http://schemas.microsoft.com/office/powerpoint/2010/main" val="1981042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F3EF-FFD4-40BE-A41B-AA2109F3EE62}"/>
              </a:ext>
            </a:extLst>
          </p:cNvPr>
          <p:cNvSpPr>
            <a:spLocks noGrp="1"/>
          </p:cNvSpPr>
          <p:nvPr>
            <p:ph type="title"/>
          </p:nvPr>
        </p:nvSpPr>
        <p:spPr/>
        <p:txBody>
          <a:bodyPr/>
          <a:lstStyle/>
          <a:p>
            <a:r>
              <a:rPr lang="en-US" dirty="0"/>
              <a:t>Neutrinos</a:t>
            </a:r>
          </a:p>
        </p:txBody>
      </p:sp>
      <p:sp>
        <p:nvSpPr>
          <p:cNvPr id="3" name="Content Placeholder 2">
            <a:extLst>
              <a:ext uri="{FF2B5EF4-FFF2-40B4-BE49-F238E27FC236}">
                <a16:creationId xmlns:a16="http://schemas.microsoft.com/office/drawing/2014/main" id="{873ABE7D-A584-4F53-B357-2BB8401A20C0}"/>
              </a:ext>
            </a:extLst>
          </p:cNvPr>
          <p:cNvSpPr>
            <a:spLocks noGrp="1"/>
          </p:cNvSpPr>
          <p:nvPr>
            <p:ph idx="1"/>
          </p:nvPr>
        </p:nvSpPr>
        <p:spPr/>
        <p:txBody>
          <a:bodyPr/>
          <a:lstStyle/>
          <a:p>
            <a:r>
              <a:rPr lang="en-US" dirty="0"/>
              <a:t>Smallest known particle with mass</a:t>
            </a:r>
          </a:p>
          <a:p>
            <a:r>
              <a:rPr lang="en-US" dirty="0"/>
              <a:t>The only known particle that can reach the us unattenuated</a:t>
            </a:r>
          </a:p>
          <a:p>
            <a:pPr lvl="1"/>
            <a:r>
              <a:rPr lang="en-US" dirty="0"/>
              <a:t>Chargeless – do not interact magnetically</a:t>
            </a:r>
          </a:p>
          <a:p>
            <a:pPr lvl="2"/>
            <a:r>
              <a:rPr lang="en-US" dirty="0"/>
              <a:t>This means that they point back to their origin</a:t>
            </a:r>
          </a:p>
          <a:p>
            <a:pPr lvl="1"/>
            <a:r>
              <a:rPr lang="en-US" dirty="0"/>
              <a:t>Interact very rarely</a:t>
            </a:r>
          </a:p>
          <a:p>
            <a:pPr lvl="2"/>
            <a:r>
              <a:rPr lang="en-US" dirty="0"/>
              <a:t>Likelihood of interaction increases with energy</a:t>
            </a:r>
          </a:p>
          <a:p>
            <a:pPr lvl="2"/>
            <a:r>
              <a:rPr lang="en-US" dirty="0"/>
              <a:t>i.e. innumerable neutrinos are passing through all of us right now as if we weren’t here.</a:t>
            </a:r>
          </a:p>
        </p:txBody>
      </p:sp>
    </p:spTree>
    <p:extLst>
      <p:ext uri="{BB962C8B-B14F-4D97-AF65-F5344CB8AC3E}">
        <p14:creationId xmlns:p14="http://schemas.microsoft.com/office/powerpoint/2010/main" val="87616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598B-02E1-824A-B2E5-A593C7BE159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4CBBEC2-2F02-534B-838D-015D02278A46}"/>
              </a:ext>
            </a:extLst>
          </p:cNvPr>
          <p:cNvSpPr>
            <a:spLocks noGrp="1"/>
          </p:cNvSpPr>
          <p:nvPr>
            <p:ph idx="1"/>
          </p:nvPr>
        </p:nvSpPr>
        <p:spPr/>
        <p:txBody>
          <a:bodyPr anchor="t"/>
          <a:lstStyle/>
          <a:p>
            <a:endParaRPr lang="en-US" dirty="0"/>
          </a:p>
        </p:txBody>
      </p:sp>
    </p:spTree>
    <p:extLst>
      <p:ext uri="{BB962C8B-B14F-4D97-AF65-F5344CB8AC3E}">
        <p14:creationId xmlns:p14="http://schemas.microsoft.com/office/powerpoint/2010/main" val="93658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5FFC-2E04-41AD-8896-9965B1DD40B3}"/>
              </a:ext>
            </a:extLst>
          </p:cNvPr>
          <p:cNvSpPr>
            <a:spLocks noGrp="1"/>
          </p:cNvSpPr>
          <p:nvPr>
            <p:ph type="title"/>
          </p:nvPr>
        </p:nvSpPr>
        <p:spPr/>
        <p:txBody>
          <a:bodyPr/>
          <a:lstStyle/>
          <a:p>
            <a:r>
              <a:rPr lang="en-US" dirty="0"/>
              <a:t>Current detection methods</a:t>
            </a:r>
          </a:p>
        </p:txBody>
      </p:sp>
      <p:sp>
        <p:nvSpPr>
          <p:cNvPr id="3" name="Content Placeholder 2">
            <a:extLst>
              <a:ext uri="{FF2B5EF4-FFF2-40B4-BE49-F238E27FC236}">
                <a16:creationId xmlns:a16="http://schemas.microsoft.com/office/drawing/2014/main" id="{933F0DED-99E8-429D-8B32-604CB2DDC46E}"/>
              </a:ext>
            </a:extLst>
          </p:cNvPr>
          <p:cNvSpPr>
            <a:spLocks noGrp="1"/>
          </p:cNvSpPr>
          <p:nvPr>
            <p:ph idx="1"/>
          </p:nvPr>
        </p:nvSpPr>
        <p:spPr/>
        <p:txBody>
          <a:bodyPr>
            <a:normAutofit fontScale="92500" lnSpcReduction="20000"/>
          </a:bodyPr>
          <a:lstStyle/>
          <a:p>
            <a:r>
              <a:rPr lang="en-US" dirty="0"/>
              <a:t>Optical: </a:t>
            </a:r>
            <a:r>
              <a:rPr lang="en-US" dirty="0" err="1"/>
              <a:t>Icecube</a:t>
            </a:r>
            <a:r>
              <a:rPr lang="en-US" dirty="0"/>
              <a:t> – detects Cherenkov radiation in the ice at the South Pole</a:t>
            </a:r>
          </a:p>
          <a:p>
            <a:pPr lvl="1"/>
            <a:r>
              <a:rPr lang="en-US" dirty="0"/>
              <a:t>Requires the Cherenkov light cone to actually “strike” the light sensors</a:t>
            </a:r>
          </a:p>
          <a:p>
            <a:pPr lvl="1"/>
            <a:r>
              <a:rPr lang="en-US" dirty="0"/>
              <a:t>Limits the minimum density of the detector</a:t>
            </a:r>
          </a:p>
          <a:p>
            <a:r>
              <a:rPr lang="en-US" dirty="0"/>
              <a:t>Radio: ANITA – detects </a:t>
            </a:r>
            <a:r>
              <a:rPr lang="en-US" dirty="0" err="1"/>
              <a:t>Askaryan</a:t>
            </a:r>
            <a:r>
              <a:rPr lang="en-US" dirty="0"/>
              <a:t> radiation via a floating/flying antenna array above the South Pole</a:t>
            </a:r>
          </a:p>
          <a:p>
            <a:pPr lvl="1"/>
            <a:r>
              <a:rPr lang="en-US" dirty="0"/>
              <a:t>Also requires RF signal to “strike” the antennas</a:t>
            </a:r>
          </a:p>
          <a:p>
            <a:pPr lvl="1"/>
            <a:r>
              <a:rPr lang="en-US" dirty="0"/>
              <a:t>Antenna array is functionally one point</a:t>
            </a:r>
          </a:p>
          <a:p>
            <a:pPr lvl="2"/>
            <a:r>
              <a:rPr lang="en-US" dirty="0"/>
              <a:t>Provides a bearing and an angle but not a full “track” of the particle</a:t>
            </a:r>
          </a:p>
          <a:p>
            <a:r>
              <a:rPr lang="en-US" dirty="0"/>
              <a:t>And several more</a:t>
            </a:r>
          </a:p>
          <a:p>
            <a:pPr lvl="1"/>
            <a:endParaRPr lang="en-US" dirty="0"/>
          </a:p>
          <a:p>
            <a:pPr lvl="1"/>
            <a:endParaRPr lang="en-US" dirty="0"/>
          </a:p>
        </p:txBody>
      </p:sp>
    </p:spTree>
    <p:extLst>
      <p:ext uri="{BB962C8B-B14F-4D97-AF65-F5344CB8AC3E}">
        <p14:creationId xmlns:p14="http://schemas.microsoft.com/office/powerpoint/2010/main" val="21252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5097-2AA2-4FDB-9FFD-67BF7F28A01A}"/>
              </a:ext>
            </a:extLst>
          </p:cNvPr>
          <p:cNvSpPr>
            <a:spLocks noGrp="1"/>
          </p:cNvSpPr>
          <p:nvPr>
            <p:ph type="title"/>
          </p:nvPr>
        </p:nvSpPr>
        <p:spPr>
          <a:xfrm>
            <a:off x="2028801" y="6155323"/>
            <a:ext cx="7958331" cy="602671"/>
          </a:xfrm>
        </p:spPr>
        <p:txBody>
          <a:bodyPr>
            <a:normAutofit/>
          </a:bodyPr>
          <a:lstStyle/>
          <a:p>
            <a:pPr algn="l"/>
            <a:r>
              <a:rPr lang="en-US" sz="1200" dirty="0" err="1"/>
              <a:t>IceCube</a:t>
            </a:r>
            <a:r>
              <a:rPr lang="en-US" sz="1200" dirty="0"/>
              <a:t> source: https://icecube.wisc.edu/science/icecube/</a:t>
            </a:r>
            <a:br>
              <a:rPr lang="en-US" sz="1200" dirty="0"/>
            </a:br>
            <a:r>
              <a:rPr lang="en-US" sz="1200" dirty="0"/>
              <a:t>ANITA source: https://www.phys.hawaii.edu/~anita/campaigns/anita-ii</a:t>
            </a:r>
          </a:p>
        </p:txBody>
      </p:sp>
      <p:pic>
        <p:nvPicPr>
          <p:cNvPr id="5" name="Content Placeholder 4" descr="Diagram&#10;&#10;Description automatically generated">
            <a:extLst>
              <a:ext uri="{FF2B5EF4-FFF2-40B4-BE49-F238E27FC236}">
                <a16:creationId xmlns:a16="http://schemas.microsoft.com/office/drawing/2014/main" id="{F4C0C7F7-9E8F-4118-9626-F9F8282343FE}"/>
              </a:ext>
            </a:extLst>
          </p:cNvPr>
          <p:cNvPicPr>
            <a:picLocks noGrp="1" noChangeAspect="1"/>
          </p:cNvPicPr>
          <p:nvPr>
            <p:ph idx="1"/>
          </p:nvPr>
        </p:nvPicPr>
        <p:blipFill>
          <a:blip r:embed="rId2"/>
          <a:stretch>
            <a:fillRect/>
          </a:stretch>
        </p:blipFill>
        <p:spPr>
          <a:xfrm>
            <a:off x="2539788" y="759470"/>
            <a:ext cx="7112423" cy="5339059"/>
          </a:xfrm>
        </p:spPr>
      </p:pic>
      <p:pic>
        <p:nvPicPr>
          <p:cNvPr id="7" name="Picture 6" descr="A group of people standing in front of a satellite dish&#10;&#10;Description automatically generated with medium confidence">
            <a:extLst>
              <a:ext uri="{FF2B5EF4-FFF2-40B4-BE49-F238E27FC236}">
                <a16:creationId xmlns:a16="http://schemas.microsoft.com/office/drawing/2014/main" id="{D7C060E6-8E58-4CA3-84E9-73AF713BF654}"/>
              </a:ext>
            </a:extLst>
          </p:cNvPr>
          <p:cNvPicPr>
            <a:picLocks noChangeAspect="1"/>
          </p:cNvPicPr>
          <p:nvPr/>
        </p:nvPicPr>
        <p:blipFill>
          <a:blip r:embed="rId3"/>
          <a:stretch>
            <a:fillRect/>
          </a:stretch>
        </p:blipFill>
        <p:spPr>
          <a:xfrm>
            <a:off x="3892893" y="256389"/>
            <a:ext cx="3928390" cy="5892586"/>
          </a:xfrm>
          <a:prstGeom prst="rect">
            <a:avLst/>
          </a:prstGeom>
        </p:spPr>
      </p:pic>
    </p:spTree>
    <p:extLst>
      <p:ext uri="{BB962C8B-B14F-4D97-AF65-F5344CB8AC3E}">
        <p14:creationId xmlns:p14="http://schemas.microsoft.com/office/powerpoint/2010/main" val="199696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4AB9E4E-98C4-4B49-810A-8B89036FCEF5}"/>
              </a:ext>
            </a:extLst>
          </p:cNvPr>
          <p:cNvSpPr>
            <a:spLocks noGrp="1"/>
          </p:cNvSpPr>
          <p:nvPr>
            <p:ph idx="1"/>
          </p:nvPr>
        </p:nvSpPr>
        <p:spPr/>
        <p:txBody>
          <a:bodyPr/>
          <a:lstStyle/>
          <a:p>
            <a:endParaRPr lang="en-US"/>
          </a:p>
        </p:txBody>
      </p:sp>
      <p:pic>
        <p:nvPicPr>
          <p:cNvPr id="9" name="Picture 8" descr="Chart, line chart&#10;&#10;Description automatically generated">
            <a:extLst>
              <a:ext uri="{FF2B5EF4-FFF2-40B4-BE49-F238E27FC236}">
                <a16:creationId xmlns:a16="http://schemas.microsoft.com/office/drawing/2014/main" id="{794EE221-6C90-BA48-AA39-0636DDDB720A}"/>
              </a:ext>
            </a:extLst>
          </p:cNvPr>
          <p:cNvPicPr>
            <a:picLocks noChangeAspect="1"/>
          </p:cNvPicPr>
          <p:nvPr/>
        </p:nvPicPr>
        <p:blipFill>
          <a:blip r:embed="rId3"/>
          <a:stretch>
            <a:fillRect/>
          </a:stretch>
        </p:blipFill>
        <p:spPr>
          <a:xfrm>
            <a:off x="999780" y="0"/>
            <a:ext cx="9570359" cy="6439431"/>
          </a:xfrm>
          <a:prstGeom prst="rect">
            <a:avLst/>
          </a:prstGeom>
        </p:spPr>
      </p:pic>
    </p:spTree>
    <p:extLst>
      <p:ext uri="{BB962C8B-B14F-4D97-AF65-F5344CB8AC3E}">
        <p14:creationId xmlns:p14="http://schemas.microsoft.com/office/powerpoint/2010/main" val="19623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381860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15378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8A7533-26CC-1C44-8E7E-67D54D8FF000}"/>
              </a:ext>
            </a:extLst>
          </p:cNvPr>
          <p:cNvPicPr>
            <a:picLocks noChangeAspect="1"/>
          </p:cNvPicPr>
          <p:nvPr/>
        </p:nvPicPr>
        <p:blipFill rotWithShape="1">
          <a:blip r:embed="rId3"/>
          <a:srcRect b="18605"/>
          <a:stretch/>
        </p:blipFill>
        <p:spPr>
          <a:xfrm>
            <a:off x="2132058" y="1885285"/>
            <a:ext cx="8128000" cy="3721370"/>
          </a:xfrm>
          <a:prstGeom prst="rect">
            <a:avLst/>
          </a:prstGeom>
        </p:spPr>
      </p:pic>
      <p:sp>
        <p:nvSpPr>
          <p:cNvPr id="2" name="Title 1">
            <a:extLst>
              <a:ext uri="{FF2B5EF4-FFF2-40B4-BE49-F238E27FC236}">
                <a16:creationId xmlns:a16="http://schemas.microsoft.com/office/drawing/2014/main" id="{C0E503F3-6F74-5B42-8B13-253F823F192B}"/>
              </a:ext>
            </a:extLst>
          </p:cNvPr>
          <p:cNvSpPr>
            <a:spLocks noGrp="1"/>
          </p:cNvSpPr>
          <p:nvPr>
            <p:ph type="title"/>
          </p:nvPr>
        </p:nvSpPr>
        <p:spPr/>
        <p:txBody>
          <a:bodyPr/>
          <a:lstStyle/>
          <a:p>
            <a:r>
              <a:rPr lang="en-US" dirty="0"/>
              <a:t>The case for active radar emission based neutrino detection methods</a:t>
            </a:r>
          </a:p>
        </p:txBody>
      </p:sp>
      <p:sp>
        <p:nvSpPr>
          <p:cNvPr id="3" name="Content Placeholder 2">
            <a:extLst>
              <a:ext uri="{FF2B5EF4-FFF2-40B4-BE49-F238E27FC236}">
                <a16:creationId xmlns:a16="http://schemas.microsoft.com/office/drawing/2014/main" id="{697EBBE9-0F7F-EE4A-ACCD-E66CA9AFAD01}"/>
              </a:ext>
            </a:extLst>
          </p:cNvPr>
          <p:cNvSpPr>
            <a:spLocks noGrp="1"/>
          </p:cNvSpPr>
          <p:nvPr>
            <p:ph idx="1"/>
          </p:nvPr>
        </p:nvSpPr>
        <p:spPr>
          <a:xfrm>
            <a:off x="3409074" y="4665644"/>
            <a:ext cx="6363798" cy="2476500"/>
          </a:xfrm>
        </p:spPr>
        <p:txBody>
          <a:bodyPr>
            <a:normAutofit/>
          </a:bodyPr>
          <a:lstStyle/>
          <a:p>
            <a:r>
              <a:rPr lang="en-US" sz="2400" dirty="0"/>
              <a:t>“Sir, you were going 6.706e8 in a 35” </a:t>
            </a:r>
          </a:p>
        </p:txBody>
      </p:sp>
    </p:spTree>
    <p:extLst>
      <p:ext uri="{BB962C8B-B14F-4D97-AF65-F5344CB8AC3E}">
        <p14:creationId xmlns:p14="http://schemas.microsoft.com/office/powerpoint/2010/main" val="26163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5FA7-762A-DA4E-AD2C-3DE361079CB4}"/>
              </a:ext>
            </a:extLst>
          </p:cNvPr>
          <p:cNvSpPr>
            <a:spLocks noGrp="1"/>
          </p:cNvSpPr>
          <p:nvPr>
            <p:ph type="title"/>
          </p:nvPr>
        </p:nvSpPr>
        <p:spPr/>
        <p:txBody>
          <a:bodyPr/>
          <a:lstStyle/>
          <a:p>
            <a:r>
              <a:rPr lang="en-US" dirty="0"/>
              <a:t>RADAR - </a:t>
            </a:r>
            <a:r>
              <a:rPr lang="en-US" dirty="0" err="1"/>
              <a:t>RAdio</a:t>
            </a:r>
            <a:r>
              <a:rPr lang="en-US" dirty="0"/>
              <a:t> Detection And Ranging</a:t>
            </a:r>
          </a:p>
        </p:txBody>
      </p:sp>
      <p:sp>
        <p:nvSpPr>
          <p:cNvPr id="7" name="Content Placeholder 2">
            <a:extLst>
              <a:ext uri="{FF2B5EF4-FFF2-40B4-BE49-F238E27FC236}">
                <a16:creationId xmlns:a16="http://schemas.microsoft.com/office/drawing/2014/main" id="{14922F6C-426B-BB40-B8DF-822E4ECA4419}"/>
              </a:ext>
            </a:extLst>
          </p:cNvPr>
          <p:cNvSpPr txBox="1">
            <a:spLocks/>
          </p:cNvSpPr>
          <p:nvPr/>
        </p:nvSpPr>
        <p:spPr>
          <a:xfrm>
            <a:off x="2773599" y="2052116"/>
            <a:ext cx="7796540" cy="3997828"/>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dirty="0"/>
              <a:t>Requirements: Transmitter, target, and receiver</a:t>
            </a:r>
          </a:p>
        </p:txBody>
      </p:sp>
      <p:pic>
        <p:nvPicPr>
          <p:cNvPr id="5" name="Content Placeholder 4" descr="Diagram&#10;&#10;Description automatically generated">
            <a:extLst>
              <a:ext uri="{FF2B5EF4-FFF2-40B4-BE49-F238E27FC236}">
                <a16:creationId xmlns:a16="http://schemas.microsoft.com/office/drawing/2014/main" id="{4821967E-A1F9-DB4E-9AD7-1C6E527FDDCD}"/>
              </a:ext>
            </a:extLst>
          </p:cNvPr>
          <p:cNvPicPr>
            <a:picLocks noGrp="1" noChangeAspect="1"/>
          </p:cNvPicPr>
          <p:nvPr>
            <p:ph idx="1"/>
          </p:nvPr>
        </p:nvPicPr>
        <p:blipFill>
          <a:blip r:embed="rId2"/>
          <a:stretch>
            <a:fillRect/>
          </a:stretch>
        </p:blipFill>
        <p:spPr>
          <a:xfrm>
            <a:off x="2116834" y="1805501"/>
            <a:ext cx="7958331" cy="4244443"/>
          </a:xfrm>
        </p:spPr>
      </p:pic>
    </p:spTree>
    <p:extLst>
      <p:ext uri="{BB962C8B-B14F-4D97-AF65-F5344CB8AC3E}">
        <p14:creationId xmlns:p14="http://schemas.microsoft.com/office/powerpoint/2010/main" val="1019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{F8AAC70A-1725-134E-86B0-8D23210EA8BE}tf16401378</Template>
  <TotalTime>4878</TotalTime>
  <Words>1379</Words>
  <Application>Microsoft Macintosh PowerPoint</Application>
  <PresentationFormat>Widescreen</PresentationFormat>
  <Paragraphs>109</Paragraphs>
  <Slides>20</Slides>
  <Notes>14</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Linux Libertine</vt:lpstr>
      <vt:lpstr>MS Shell Dlg 2</vt:lpstr>
      <vt:lpstr>Wingdings</vt:lpstr>
      <vt:lpstr>Wingdings 3</vt:lpstr>
      <vt:lpstr>Madison</vt:lpstr>
      <vt:lpstr>Detecting Neutrinos via Active Radar Sounding</vt:lpstr>
      <vt:lpstr>Neutrinos</vt:lpstr>
      <vt:lpstr>Current detection methods</vt:lpstr>
      <vt:lpstr>IceCube source: https://icecube.wisc.edu/science/icecube/ ANITA source: https://www.phys.hawaii.edu/~anita/campaigns/anita-ii</vt:lpstr>
      <vt:lpstr>PowerPoint Presentation</vt:lpstr>
      <vt:lpstr>PowerPoint Presentation</vt:lpstr>
      <vt:lpstr>PowerPoint Presentation</vt:lpstr>
      <vt:lpstr>The case for active radar emission based neutrino detection methods</vt:lpstr>
      <vt:lpstr>RADAR - RAdio Detection And Ranging</vt:lpstr>
      <vt:lpstr>Neutrino Particle Shower Plasma</vt:lpstr>
      <vt:lpstr>PowerPoint Presentation</vt:lpstr>
      <vt:lpstr>Example detector</vt:lpstr>
      <vt:lpstr>Effective array volume</vt:lpstr>
      <vt:lpstr>Advantages of active emission</vt:lpstr>
      <vt:lpstr>Radio Scatter</vt:lpstr>
      <vt:lpstr>Early results</vt:lpstr>
      <vt:lpstr>The ideal return</vt:lpstr>
      <vt:lpstr>The path forward</vt:lpstr>
      <vt:lpstr>Info, data, chart 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Neutrinos via active radar sensor arrays</dc:title>
  <dc:creator>Moser, Richard J</dc:creator>
  <cp:lastModifiedBy>Moser, Richard J</cp:lastModifiedBy>
  <cp:revision>49</cp:revision>
  <dcterms:created xsi:type="dcterms:W3CDTF">2021-06-28T20:37:29Z</dcterms:created>
  <dcterms:modified xsi:type="dcterms:W3CDTF">2021-08-06T17:57:56Z</dcterms:modified>
</cp:coreProperties>
</file>